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9" r:id="rId2"/>
    <p:sldId id="302" r:id="rId3"/>
    <p:sldId id="311" r:id="rId4"/>
    <p:sldId id="310" r:id="rId5"/>
    <p:sldId id="368" r:id="rId6"/>
    <p:sldId id="318" r:id="rId7"/>
    <p:sldId id="370" r:id="rId8"/>
    <p:sldId id="369" r:id="rId9"/>
    <p:sldId id="371" r:id="rId10"/>
    <p:sldId id="372" r:id="rId11"/>
    <p:sldId id="373" r:id="rId12"/>
    <p:sldId id="374" r:id="rId13"/>
    <p:sldId id="375" r:id="rId14"/>
    <p:sldId id="377" r:id="rId15"/>
    <p:sldId id="346" r:id="rId16"/>
    <p:sldId id="312" r:id="rId17"/>
    <p:sldId id="361" r:id="rId18"/>
    <p:sldId id="378" r:id="rId19"/>
    <p:sldId id="379" r:id="rId20"/>
    <p:sldId id="380" r:id="rId21"/>
    <p:sldId id="362" r:id="rId22"/>
    <p:sldId id="320" r:id="rId23"/>
    <p:sldId id="363" r:id="rId24"/>
    <p:sldId id="381" r:id="rId25"/>
    <p:sldId id="349" r:id="rId26"/>
    <p:sldId id="366" r:id="rId27"/>
    <p:sldId id="382" r:id="rId28"/>
    <p:sldId id="383" r:id="rId29"/>
    <p:sldId id="384" r:id="rId30"/>
    <p:sldId id="385" r:id="rId31"/>
    <p:sldId id="344" r:id="rId3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23332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rgbClr val="323332"/>
        </a:fontRef>
        <a:srgbClr val="323332"/>
      </a:tcTxStyle>
      <a:tcStyle>
        <a:tcBdr>
          <a:left>
            <a:ln w="6350" cap="flat">
              <a:solidFill>
                <a:schemeClr val="accent1"/>
              </a:solidFill>
              <a:prstDash val="solid"/>
              <a:miter lim="800000"/>
            </a:ln>
          </a:left>
          <a:right>
            <a:ln w="6350" cap="flat">
              <a:solidFill>
                <a:schemeClr val="accent1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1"/>
              </a:solidFill>
              <a:prstDash val="solid"/>
              <a:miter lim="800000"/>
            </a:ln>
          </a:top>
          <a:bottom>
            <a:ln w="6350" cap="flat">
              <a:solidFill>
                <a:schemeClr val="accent1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DCBCC"/>
          </a:solidFill>
        </a:fill>
      </a:tcStyle>
    </a:wholeTbl>
    <a:band2H>
      <a:tcTxStyle/>
      <a:tcStyle>
        <a:tcBdr/>
        <a:fill>
          <a:solidFill>
            <a:srgbClr val="FE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F5F6F6"/>
          </a:solidFill>
        </a:fill>
      </a:tcStyle>
    </a:wholeTbl>
    <a:band2H>
      <a:tcTxStyle/>
      <a:tcStyle>
        <a:tcBdr/>
        <a:fill>
          <a:solidFill>
            <a:srgbClr val="FAFAFB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5">
              <a:hueOff val="-10800000"/>
              <a:satOff val="-100001"/>
            </a:schemeClr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23332"/>
        </a:fontRef>
        <a:srgbClr val="32333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10800000"/>
              <a:satOff val="-100001"/>
            </a:schemeClr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23332"/>
              </a:solidFill>
              <a:prstDash val="solid"/>
              <a:round/>
            </a:ln>
          </a:top>
          <a:bottom>
            <a:ln w="25400" cap="flat">
              <a:solidFill>
                <a:srgbClr val="32333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23332"/>
        </a:fontRef>
        <a:srgbClr val="323332"/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Col>
    <a:la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lastRow>
    <a:firstRow>
      <a:tcTxStyle b="on" i="off">
        <a:fontRef idx="major">
          <a:schemeClr val="accent5">
            <a:hueOff val="-10800000"/>
            <a:satOff val="-100001"/>
          </a:schemeClr>
        </a:fontRef>
        <a:schemeClr val="accent5">
          <a:hueOff val="-10800000"/>
          <a:satOff val="-100001"/>
        </a:schemeClr>
      </a:tcTxStyle>
      <a:tcStyle>
        <a:tcBdr>
          <a:lef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hueOff val="-10800000"/>
                  <a:satOff val="-100001"/>
                </a:schemeClr>
              </a:solidFill>
              <a:prstDash val="solid"/>
              <a:round/>
            </a:ln>
          </a:insideV>
        </a:tcBdr>
        <a:fill>
          <a:solidFill>
            <a:srgbClr val="32333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28"/>
    <p:restoredTop sz="94698"/>
  </p:normalViewPr>
  <p:slideViewPr>
    <p:cSldViewPr snapToGrid="0" snapToObjects="1">
      <p:cViewPr varScale="1">
        <p:scale>
          <a:sx n="81" d="100"/>
          <a:sy n="81" d="100"/>
        </p:scale>
        <p:origin x="8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4" d="100"/>
          <a:sy n="114" d="100"/>
        </p:scale>
        <p:origin x="52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43E00CE-DBED-0D48-BE4E-8A8B3CC39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ECC5DA-EE7F-4343-A8E1-5CFC6272B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37D1E-0706-4846-9664-4BE3F1B729A8}" type="datetimeFigureOut">
              <a:rPr lang="ru-RU" smtClean="0"/>
              <a:t>26.09.2020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1C4C4F-319D-F144-8B1C-53BBE0DE62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18091D-A271-A348-88A4-DDE3956BB9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7C5A-6253-494A-878E-A615BC04BC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288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3" name="Текст 21">
            <a:extLst>
              <a:ext uri="{FF2B5EF4-FFF2-40B4-BE49-F238E27FC236}">
                <a16:creationId xmlns:a16="http://schemas.microsoft.com/office/drawing/2014/main" id="{66CF4B95-F143-724F-8317-E4CC3AE87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4424" y="5369560"/>
            <a:ext cx="4941887" cy="626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4424" y="3305868"/>
            <a:ext cx="8245475" cy="1631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aseline="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</a:p>
        </p:txBody>
      </p:sp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Рисунок 2" descr="Рисунок 2">
            <a:extLst>
              <a:ext uri="{FF2B5EF4-FFF2-40B4-BE49-F238E27FC236}">
                <a16:creationId xmlns:a16="http://schemas.microsoft.com/office/drawing/2014/main" id="{714E7D8D-523E-BF43-BC7A-F2829AAA8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24338" b="26524"/>
          <a:stretch>
            <a:fillRect/>
          </a:stretch>
        </p:blipFill>
        <p:spPr>
          <a:xfrm>
            <a:off x="0" y="0"/>
            <a:ext cx="6858000" cy="3369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718" t="1" r="38529" b="65080"/>
          <a:stretch>
            <a:fillRect/>
          </a:stretch>
        </p:blipFill>
        <p:spPr>
          <a:xfrm>
            <a:off x="9152238" y="4937473"/>
            <a:ext cx="3039763" cy="19205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55497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5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14">
            <a:extLst>
              <a:ext uri="{FF2B5EF4-FFF2-40B4-BE49-F238E27FC236}">
                <a16:creationId xmlns:a16="http://schemas.microsoft.com/office/drawing/2014/main" id="{30D97CAA-EBAD-C949-9EBD-D89013F143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81011" y="3020191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mail.ru</a:t>
            </a:r>
            <a:endParaRPr lang="ru-RU" dirty="0"/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2AF755-FD50-9D44-900A-E3019CE24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81011" y="4305763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https://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6F1457C-E0C7-8143-A77B-3EB838789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81011" y="1736525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+7 111 111 11 11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184F45-7EA4-CA47-BA98-2FD31F964F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0775" y="1525062"/>
            <a:ext cx="774700" cy="774700"/>
          </a:xfrm>
          <a:prstGeom prst="rect">
            <a:avLst/>
          </a:prstGeom>
        </p:spPr>
      </p:pic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2C87B6-FAF6-344B-BA44-C207656E26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0775" y="2820321"/>
            <a:ext cx="774700" cy="7747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557913-73B7-2249-8CD3-665660B2EB5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20775" y="4115580"/>
            <a:ext cx="774700" cy="774700"/>
          </a:xfrm>
          <a:prstGeom prst="rect">
            <a:avLst/>
          </a:prstGeom>
        </p:spPr>
      </p:pic>
      <p:sp>
        <p:nvSpPr>
          <p:cNvPr id="10" name="Объект 11">
            <a:extLst>
              <a:ext uri="{FF2B5EF4-FFF2-40B4-BE49-F238E27FC236}">
                <a16:creationId xmlns:a16="http://schemas.microsoft.com/office/drawing/2014/main" id="{FA009FB2-6AB9-6145-8D54-98CC88D82A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05206" y="1534611"/>
            <a:ext cx="2541864" cy="2517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1" name="Текст 21">
            <a:extLst>
              <a:ext uri="{FF2B5EF4-FFF2-40B4-BE49-F238E27FC236}">
                <a16:creationId xmlns:a16="http://schemas.microsoft.com/office/drawing/2014/main" id="{4CDF883F-54CC-5F47-8E5F-F6CD09B12D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5206" y="4273407"/>
            <a:ext cx="2541864" cy="567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pic>
        <p:nvPicPr>
          <p:cNvPr id="12" name="Рисунок 2" descr="Рисунок 2">
            <a:extLst>
              <a:ext uri="{FF2B5EF4-FFF2-40B4-BE49-F238E27FC236}">
                <a16:creationId xmlns:a16="http://schemas.microsoft.com/office/drawing/2014/main" id="{26DFB7BA-4C8A-E84C-A935-5DE2E633732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t="24338" b="26524"/>
          <a:stretch>
            <a:fillRect/>
          </a:stretch>
        </p:blipFill>
        <p:spPr>
          <a:xfrm>
            <a:off x="8538594" y="5062836"/>
            <a:ext cx="3653406" cy="17951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026070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 6.1 Отбивка вертикальн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9CEB2BC1-7D5D-2542-8DFB-60B972919C74}"/>
              </a:ext>
            </a:extLst>
          </p:cNvPr>
          <p:cNvSpPr/>
          <p:nvPr userDrawn="1"/>
        </p:nvSpPr>
        <p:spPr>
          <a:xfrm>
            <a:off x="6096000" y="-19821"/>
            <a:ext cx="6096000" cy="6877821"/>
          </a:xfrm>
          <a:prstGeom prst="rect">
            <a:avLst/>
          </a:prstGeom>
          <a:solidFill>
            <a:srgbClr val="FB2A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10800000"/>
                    <a:satOff val="-100001"/>
                  </a:schemeClr>
                </a:solidFill>
              </a:defRPr>
            </a:pPr>
            <a:endParaRPr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A66FA0BD-76B7-6549-B906-F70F69DBBE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00838" y="4400550"/>
            <a:ext cx="4957762" cy="21288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6" name="Рисунок 212" descr="Рисунок 212">
            <a:extLst>
              <a:ext uri="{FF2B5EF4-FFF2-40B4-BE49-F238E27FC236}">
                <a16:creationId xmlns:a16="http://schemas.microsoft.com/office/drawing/2014/main" id="{7E738904-3DA2-3C4F-852F-C616D160D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34431"/>
          <a:stretch>
            <a:fillRect/>
          </a:stretch>
        </p:blipFill>
        <p:spPr>
          <a:xfrm>
            <a:off x="8564468" y="-29277"/>
            <a:ext cx="3627532" cy="2079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Объект 11">
            <a:extLst>
              <a:ext uri="{FF2B5EF4-FFF2-40B4-BE49-F238E27FC236}">
                <a16:creationId xmlns:a16="http://schemas.microsoft.com/office/drawing/2014/main" id="{53AC3A50-E340-EF4D-83DC-9FFFA784457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3622"/>
            <a:ext cx="6095999" cy="6877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270833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09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80F41BEF-94A2-9C4C-B439-19D1A93B3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33522877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2 Стандартный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0775" y="1784350"/>
            <a:ext cx="5816920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 userDrawn="1"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3129100"/>
            <a:ext cx="9826858" cy="262558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Proxima Nova Regular"/>
                <a:sym typeface="Proxima Nova Regular"/>
              </a:rPr>
              <a:t>Текст</a:t>
            </a:r>
            <a:endParaRPr lang="ru-RU" dirty="0"/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C03CF996-D30A-1D42-8548-99ACDDB0D9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12415715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1 Разворот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4BDEDDB-9E1D-0E48-9D8E-9F1DB026A3C1}"/>
              </a:ext>
            </a:extLst>
          </p:cNvPr>
          <p:cNvSpPr/>
          <p:nvPr userDrawn="1"/>
        </p:nvSpPr>
        <p:spPr>
          <a:xfrm>
            <a:off x="1120776" y="1752695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Объект 11">
            <a:extLst>
              <a:ext uri="{FF2B5EF4-FFF2-40B4-BE49-F238E27FC236}">
                <a16:creationId xmlns:a16="http://schemas.microsoft.com/office/drawing/2014/main" id="{503C01EF-4C9F-0049-8732-4978984EC8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120775" y="1765428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5938" y="1998663"/>
            <a:ext cx="4616542" cy="377754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35177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894" y="1978550"/>
            <a:ext cx="519601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 userDrawn="1"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 userDrawn="1"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6E228E4-076B-C34A-8CA2-D2BEF8D08328}"/>
              </a:ext>
            </a:extLst>
          </p:cNvPr>
          <p:cNvSpPr/>
          <p:nvPr userDrawn="1"/>
        </p:nvSpPr>
        <p:spPr>
          <a:xfrm>
            <a:off x="6740756" y="1765428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89376F22-AB21-E943-B9CD-CDA46BD839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0755" y="1778161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3595593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1 Ноутбук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1120775" y="1966143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212" y="2379197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08690" y="1511831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1895913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225482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.2 Ноутбук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 userDrawn="1"/>
        </p:nvSpPr>
        <p:spPr>
          <a:xfrm>
            <a:off x="5807331" y="1969570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3768" y="2382624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57206" y="1585488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648986" y="1969570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8737937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1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7425505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20774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25505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909896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4.2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 userDrawn="1"/>
        </p:nvSpPr>
        <p:spPr>
          <a:xfrm flipV="1">
            <a:off x="1120774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046927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120774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89680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01" r:id="rId2"/>
    <p:sldLayoutId id="2147483652" r:id="rId3"/>
    <p:sldLayoutId id="2147483661" r:id="rId4"/>
    <p:sldLayoutId id="2147483703" r:id="rId5"/>
    <p:sldLayoutId id="2147483663" r:id="rId6"/>
    <p:sldLayoutId id="2147483704" r:id="rId7"/>
    <p:sldLayoutId id="2147483662" r:id="rId8"/>
    <p:sldLayoutId id="2147483705" r:id="rId9"/>
    <p:sldLayoutId id="2147483668" r:id="rId10"/>
    <p:sldLayoutId id="2147483653" r:id="rId11"/>
    <p:sldLayoutId id="2147483706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D0E4B58-86A3-324A-BDE2-882CE27655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Шовкопляс Григорий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95DBDB-1776-3841-8D35-BA52C126E9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Введение в алгоритмы и структуры данных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2C3ADA-CA42-3943-900E-52B97DCF0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Алгоритмы поиска</a:t>
            </a:r>
          </a:p>
        </p:txBody>
      </p:sp>
    </p:spTree>
    <p:extLst>
      <p:ext uri="{BB962C8B-B14F-4D97-AF65-F5344CB8AC3E}">
        <p14:creationId xmlns:p14="http://schemas.microsoft.com/office/powerpoint/2010/main" val="370794449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Псевдокод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Инвариант: </a:t>
            </a:r>
            <a:r>
              <a:rPr lang="en-US" dirty="0"/>
              <a:t>a[l] &lt;= x &lt; a[r]!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Правое вхождение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upper_bound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(l, r,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 == r –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(l + r) / 2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a[m]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upper_bound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(l, m + 1,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upper_bound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 + 1, r, x)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0504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Левое и правое вхождение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То есть нужно каждый раз писать копипасту?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Нет, можно выразить одно вхождение через другое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Proxima Nova Regular"/>
              </a:rPr>
              <a:t>upper_bound</a:t>
            </a:r>
            <a:r>
              <a:rPr lang="en-US" sz="2400" dirty="0">
                <a:latin typeface="Proxima Nova Regular"/>
              </a:rPr>
              <a:t>(x) = </a:t>
            </a:r>
            <a:r>
              <a:rPr lang="en-US" sz="2400" dirty="0" err="1">
                <a:latin typeface="Proxima Nova Regular"/>
              </a:rPr>
              <a:t>lower_bound</a:t>
            </a:r>
            <a:r>
              <a:rPr lang="en-US" sz="2400" dirty="0">
                <a:latin typeface="Proxima Nova Regular"/>
              </a:rPr>
              <a:t>(x + 1)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Для целых чисел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73064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Инвариант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У нас был инвариант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Какие проблемы?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Другие инварианты: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1577339" lvl="2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“</a:t>
                </a:r>
                <a:r>
                  <a:rPr lang="ru-RU" sz="2400" dirty="0"/>
                  <a:t>Положим</a:t>
                </a:r>
                <a:r>
                  <a:rPr lang="en-US" sz="2400" dirty="0"/>
                  <a:t>”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= −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∞,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∞</m:t>
                    </m:r>
                  </m:oMath>
                </a14:m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Тогда, какой инвариант самый удобный?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32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4353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0776" y="2024109"/>
            <a:ext cx="4975224" cy="2128441"/>
          </a:xfrm>
        </p:spPr>
        <p:txBody>
          <a:bodyPr>
            <a:normAutofit/>
          </a:bodyPr>
          <a:lstStyle/>
          <a:p>
            <a:r>
              <a:rPr lang="ru-RU" dirty="0"/>
              <a:t>Инвариант: </a:t>
            </a:r>
            <a:r>
              <a:rPr lang="en-US" dirty="0"/>
              <a:t>a[l] &lt; x &lt;</a:t>
            </a:r>
            <a:r>
              <a:rPr lang="ru-RU" dirty="0"/>
              <a:t>=</a:t>
            </a:r>
            <a:r>
              <a:rPr lang="en-US" dirty="0"/>
              <a:t> a[r]!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Инвариант выполняется по умолчанию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Никогда не обращаемся к </a:t>
            </a:r>
            <a:r>
              <a:rPr lang="en-US" sz="1800" dirty="0"/>
              <a:t>a[-1] </a:t>
            </a:r>
            <a:r>
              <a:rPr lang="ru-RU" sz="1800" dirty="0"/>
              <a:t>или </a:t>
            </a:r>
            <a:r>
              <a:rPr lang="en-US" sz="1800" dirty="0"/>
              <a:t>a[n]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Запускаем как </a:t>
            </a:r>
            <a:r>
              <a:rPr lang="en-US" sz="1800" dirty="0" err="1"/>
              <a:t>lower_bound</a:t>
            </a:r>
            <a:r>
              <a:rPr lang="en-US" sz="1800" dirty="0"/>
              <a:t>(-1, n – 1, x)</a:t>
            </a:r>
            <a:endParaRPr lang="ru-RU" sz="1800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Левое вхождение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lower_bound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(l, r,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 == r –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ru-RU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(l + r) / 2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a[m]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lower_bound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(l, m)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lower_bound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(m, r)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80674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Нерекурсивный</a:t>
            </a:r>
            <a:r>
              <a:rPr lang="ru-RU" dirty="0"/>
              <a:t> вариант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Левое вхождение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lower_bound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= -1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 = n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 &lt; r –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 = (l + r) / 2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&lt;= a[m]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r = m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 = m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53881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Число вхождений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Как узнать сколько раз элемент </a:t>
                </a:r>
                <a:r>
                  <a:rPr lang="en-US" sz="2400" dirty="0"/>
                  <a:t>X </a:t>
                </a:r>
                <a:r>
                  <a:rPr lang="ru-RU" sz="2400" dirty="0"/>
                  <a:t>встречается в массиве?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d>
                      <m:dPr>
                        <m:begChr m:val="[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𝑙𝑜𝑤𝑒𝑟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𝑏𝑜𝑢𝑛𝑑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𝑢𝑝𝑝𝑒𝑟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𝑏𝑜𝑢𝑛𝑑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 err="1"/>
                  <a:t>cnt</a:t>
                </a:r>
                <a:r>
                  <a:rPr lang="en-US" sz="2400" dirty="0"/>
                  <a:t>(x) = </a:t>
                </a:r>
                <a:r>
                  <a:rPr lang="en-US" sz="2400" dirty="0" err="1"/>
                  <a:t>upper_bound</a:t>
                </a:r>
                <a:r>
                  <a:rPr lang="en-US" sz="2400" dirty="0"/>
                  <a:t>(x) – </a:t>
                </a:r>
                <a:r>
                  <a:rPr lang="en-US" sz="2400" dirty="0" err="1"/>
                  <a:t>lower_bound</a:t>
                </a:r>
                <a:r>
                  <a:rPr lang="en-US" sz="2400" dirty="0"/>
                  <a:t>(x)</a:t>
                </a: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5105425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Вещественный двоичный поиск</a:t>
            </a:r>
          </a:p>
        </p:txBody>
      </p:sp>
      <p:pic>
        <p:nvPicPr>
          <p:cNvPr id="5" name="Объект 4" descr="Изображение выглядит как человек, мужчина, фотография, держит&#10;&#10;Автоматически созданное описание">
            <a:extLst>
              <a:ext uri="{FF2B5EF4-FFF2-40B4-BE49-F238E27FC236}">
                <a16:creationId xmlns:a16="http://schemas.microsoft.com/office/drawing/2014/main" id="{90EB2FB0-1759-424B-ACE4-8A2AE773650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2470944"/>
            <a:ext cx="2952750" cy="1943100"/>
          </a:xfrm>
        </p:spPr>
      </p:pic>
    </p:spTree>
    <p:extLst>
      <p:ext uri="{BB962C8B-B14F-4D97-AF65-F5344CB8AC3E}">
        <p14:creationId xmlns:p14="http://schemas.microsoft.com/office/powerpoint/2010/main" val="115973532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Вещественный двоичный поиск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Хотим найти такой </a:t>
                </a:r>
                <a:r>
                  <a:rPr lang="en-US" sz="2400" dirty="0"/>
                  <a:t>x</a:t>
                </a:r>
                <a:r>
                  <a:rPr lang="ru-RU" sz="2400" dirty="0"/>
                  <a:t>, что </a:t>
                </a:r>
                <a:r>
                  <a:rPr lang="en-US" sz="2400" dirty="0"/>
                  <a:t>f(x) = 0</a:t>
                </a: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Какие условия</a:t>
                </a:r>
                <a:r>
                  <a:rPr lang="en-US" sz="2400" dirty="0"/>
                  <a:t> </a:t>
                </a:r>
                <a:r>
                  <a:rPr lang="ru-RU" sz="2400" dirty="0"/>
                  <a:t>накладываются на функцию?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Функция монотонная</a:t>
                </a:r>
                <a:r>
                  <a:rPr lang="en-US" sz="2400" dirty="0"/>
                  <a:t> (</a:t>
                </a:r>
                <a:r>
                  <a:rPr lang="ru-RU" sz="2400" dirty="0"/>
                  <a:t>можно нестрого</a:t>
                </a:r>
                <a:r>
                  <a:rPr lang="en-US" sz="2400" dirty="0"/>
                  <a:t>)</a:t>
                </a:r>
                <a:endParaRPr lang="ru-RU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и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ru-RU" sz="2400" dirty="0"/>
                  <a:t>0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0707804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Сразу псевдокод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Вещественный двоичный поиск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bin_search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(l, r)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while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 - l &gt; EPS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 = (l + r) / 2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f(m) &lt; 0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 = m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r = m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37699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5B8285F4-91FA-4115-A159-F2F4DF474257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dirty="0"/>
                  <a:t>Можно искать не только корень функции, но и любое значение, если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и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ru-RU" sz="2000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5B8285F4-91FA-4115-A159-F2F4DF474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484" t="-17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Вещественный двоичный поиск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bin_search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(y, l, r)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while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 - l &gt; EPS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 = (l + r) / 2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f(m) &lt; y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 = m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r = m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87207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Задача поиска в массиве и ее решения</a:t>
            </a:r>
          </a:p>
        </p:txBody>
      </p:sp>
      <p:pic>
        <p:nvPicPr>
          <p:cNvPr id="7" name="Объект 6" descr="Изображение выглядит как человек, фотография, знак, держит&#10;&#10;Автоматически созданное описание">
            <a:extLst>
              <a:ext uri="{FF2B5EF4-FFF2-40B4-BE49-F238E27FC236}">
                <a16:creationId xmlns:a16="http://schemas.microsoft.com/office/drawing/2014/main" id="{1218A68D-C00C-430B-A49F-2D34AFF65D7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237456"/>
            <a:ext cx="5715000" cy="4410075"/>
          </a:xfrm>
        </p:spPr>
      </p:pic>
    </p:spTree>
    <p:extLst>
      <p:ext uri="{BB962C8B-B14F-4D97-AF65-F5344CB8AC3E}">
        <p14:creationId xmlns:p14="http://schemas.microsoft.com/office/powerpoint/2010/main" val="294907818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 самом деле </a:t>
            </a:r>
            <a:r>
              <a:rPr lang="en-US" dirty="0"/>
              <a:t>while </a:t>
            </a:r>
            <a:r>
              <a:rPr lang="ru-RU" dirty="0"/>
              <a:t>зло</a:t>
            </a:r>
          </a:p>
          <a:p>
            <a:endParaRPr lang="ru-RU" sz="2000" dirty="0"/>
          </a:p>
          <a:p>
            <a:r>
              <a:rPr lang="ru-RU" dirty="0"/>
              <a:t>Пишем всегда </a:t>
            </a:r>
            <a:r>
              <a:rPr lang="en-US" dirty="0"/>
              <a:t>for!</a:t>
            </a:r>
            <a:endParaRPr lang="ru-RU" sz="2000" dirty="0"/>
          </a:p>
          <a:p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Вещественный двоичный поиск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bin_search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(y, l, r)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while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 - l &gt; EPS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ITN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 = (l + r) / 2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f(m) &lt; y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 = m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r = m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6401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Вещественный двоичный поиск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За сколько работает?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ru-RU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𝐸𝑃𝑆</m:t>
                        </m:r>
                      </m:den>
                    </m:f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А что делать, если условие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и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sz="2400" dirty="0"/>
                  <a:t> не выполняется?</a:t>
                </a: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Или мы не знаем никаких </a:t>
                </a:r>
                <a:r>
                  <a:rPr lang="en-US" sz="2400" dirty="0"/>
                  <a:t>l </a:t>
                </a:r>
                <a:r>
                  <a:rPr lang="ru-RU" sz="2400" dirty="0"/>
                  <a:t>и </a:t>
                </a:r>
                <a:r>
                  <a:rPr lang="en-US" sz="2400" dirty="0"/>
                  <a:t>r </a:t>
                </a:r>
                <a:r>
                  <a:rPr lang="ru-RU" sz="2400" dirty="0"/>
                  <a:t>вообще?</a:t>
                </a:r>
                <a:endParaRPr lang="en-US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 = -1; while(f(l) &gt; y) l *= 2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 = 1; while(f(r) &lt; y) r *= 2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  <a:cs typeface="Courier New" panose="02070309020205020404" pitchFamily="49" charset="0"/>
                  </a:rPr>
                  <a:t>Если функция убывает, то наоборот</a:t>
                </a: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6895469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Двоичный поиск по ответу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F18DE3-C414-424A-8E59-60D1911DFD2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40432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Пример задачи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Есть аллея длины </a:t>
            </a:r>
            <a:r>
              <a:rPr lang="en-US" sz="2400" dirty="0"/>
              <a:t>L</a:t>
            </a: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Фонарь в точке </a:t>
            </a:r>
            <a:r>
              <a:rPr lang="en-US" sz="2400" dirty="0"/>
              <a:t>X </a:t>
            </a:r>
            <a:r>
              <a:rPr lang="ru-RU" sz="2400" dirty="0"/>
              <a:t>освещает промежуток </a:t>
            </a:r>
            <a:r>
              <a:rPr lang="en-US" sz="2400" dirty="0"/>
              <a:t>(X-R; X+R)</a:t>
            </a: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Требуется поставить </a:t>
            </a:r>
            <a:r>
              <a:rPr lang="en-US" sz="2400" dirty="0"/>
              <a:t>n </a:t>
            </a:r>
            <a:r>
              <a:rPr lang="ru-RU" sz="2400" dirty="0"/>
              <a:t>фонарей так, чтобы осветить всю аллею и мощность фонарей была минимальна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Если внимательно присмотреться, тут есть функция!</a:t>
            </a:r>
            <a:endParaRPr lang="en-US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833734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Пример задачи-2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800" dirty="0"/>
              <a:t>На прямой расположены стойла (в конкретных точках)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800" dirty="0"/>
              <a:t>Необходимо расставить </a:t>
            </a:r>
            <a:r>
              <a:rPr lang="ru-RU" sz="2800" dirty="0" err="1"/>
              <a:t>коров</a:t>
            </a:r>
            <a:r>
              <a:rPr lang="ru-RU" sz="2800" dirty="0"/>
              <a:t> так, чтобы минимальное расстояние между коровами было как можно больше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6724057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Троичный поиск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BE7E3C-1183-4BD9-A33B-B055AEAD04E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98345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Троичный поиск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Пусть есть унимодальная функция 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Можно найти ее экстремум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Раз в названии три, будем делить на три части!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3274078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Сразу псевдокод</a:t>
            </a:r>
            <a:endParaRPr lang="ru-RU" sz="2000" dirty="0"/>
          </a:p>
          <a:p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Троичный поиск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ternary_search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(l, r)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ITN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m1 = (l + r) / 3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m2 = 2 * (l + r) / 3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f(m1) &lt; f(m2)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r = m2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 = m1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421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Троичный поиск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За сколько работает?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f>
                          <m:f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𝐸𝑃𝑆</m:t>
                        </m:r>
                      </m:den>
                    </m:f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Можно ли улучшить основание логарифма?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ru-RU" sz="32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А если функция очень тяжело вычисляема?</a:t>
                </a:r>
                <a:endParaRPr lang="en-US" sz="24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Сечение Фибоначчи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/>
                  <a:t>Золотое сечение</a:t>
                </a:r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3200" dirty="0"/>
              </a:p>
              <a:p>
                <a:pPr marL="10668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32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3551960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1EA455F-DB50-3741-9F15-F3FCEBC49A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Десерт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BE7E3C-1183-4BD9-A33B-B055AEAD04E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54166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Задача поиска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Дан массив (например)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Требуется найти в нем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Содержится элемент равный </a:t>
            </a:r>
            <a:r>
              <a:rPr lang="en-US" sz="2400" dirty="0"/>
              <a:t>X 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Минимальный элемент неменьший </a:t>
            </a:r>
            <a:r>
              <a:rPr lang="en-US" sz="2400" dirty="0"/>
              <a:t>X</a:t>
            </a:r>
            <a:endParaRPr lang="ru-RU" sz="24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Сколько раз содержится элемент </a:t>
            </a:r>
            <a:r>
              <a:rPr lang="en-US" sz="2400" dirty="0"/>
              <a:t>X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Как это сделать?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Линейный поиск за </a:t>
            </a:r>
            <a:r>
              <a:rPr lang="en-US" sz="2400" dirty="0"/>
              <a:t>O(n)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Если массив не отсортирован, быстрее нельзя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А если отсортирован?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8863122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Интерполяционны</a:t>
            </a:r>
            <a:r>
              <a:rPr lang="ru-RU" sz="4000" dirty="0"/>
              <a:t>й поиск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А как мы ищем слово в словаре?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Не двоичным же поиском</a:t>
            </a:r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/>
          </a:p>
          <a:p>
            <a:pPr marL="10668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32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0775" y="6045307"/>
            <a:ext cx="9761537" cy="457200"/>
          </a:xfrm>
        </p:spPr>
        <p:txBody>
          <a:bodyPr/>
          <a:lstStyle/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170264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E13D1CFD-EBFC-405E-96DF-B03C8E8C3D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Все!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087214F-6D0D-4492-8996-7349F83D54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46544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Двоичный поиск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Петя и Вася играют в игру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Петя загадал число, а Вася его угадывает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Вася может назвать любое число, а Петя ответит больше, меньше или равно оно загаданного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Вася хочет как можно быстрее угадать число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29332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Двоичный поиск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latin typeface="Proxima Nova Regular"/>
              </a:rPr>
              <a:t>Дан отсортированный массив (Если что отсортируем)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Требуется проверить есть ли в нем конкретное число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Та же логика, что с игрой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За сколько работает?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Почему это не всегда лучше линейного поиска?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93844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Псевдокод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Инвариант: </a:t>
            </a:r>
            <a:r>
              <a:rPr lang="en-US" dirty="0"/>
              <a:t>a[l] &lt;= x &lt; a[r]!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Двоичный поиск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bin_search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(l, r,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 = (l + r) / 2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== a[m]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True 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&lt; a[m]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bin_search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(l, m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bin_search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(m, r, x)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93134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Терминальное условие</a:t>
            </a:r>
            <a:r>
              <a:rPr lang="ru-RU" dirty="0">
                <a:sym typeface="Wingdings" panose="05000000000000000000" pitchFamily="2" charset="2"/>
              </a:rPr>
              <a:t>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Инвариант: </a:t>
            </a:r>
            <a:r>
              <a:rPr lang="en-US" dirty="0"/>
              <a:t>a[l] &lt;= x &lt; a[r]!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Двоичный поиск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bin_search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(l, r,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 == r –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(a[l] == x)</a:t>
            </a:r>
            <a:endParaRPr lang="ru-RU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(l + r) / 2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== a[m]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True 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&lt; a[m]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bin_search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(l, m,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bin_search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(m, r, x)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72417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Левое и правое вхождение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Можно ли получить больше информации?</a:t>
                </a:r>
                <a:endParaRPr lang="en-US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Левое вхождение (нижняя граница) </a:t>
                </a:r>
                <a:r>
                  <a:rPr lang="ru-RU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─ </a:t>
                </a:r>
                <a:r>
                  <a:rPr lang="ru-RU" sz="2400" dirty="0">
                    <a:latin typeface="Proxima Nova Regular"/>
                  </a:rPr>
                  <a:t>такое наименьшее </a:t>
                </a:r>
                <a:r>
                  <a:rPr lang="en-US" sz="2400" dirty="0" err="1">
                    <a:latin typeface="Proxima Nova Regular"/>
                  </a:rPr>
                  <a:t>i</a:t>
                </a:r>
                <a:r>
                  <a:rPr lang="ru-RU" sz="2400" dirty="0">
                    <a:latin typeface="Proxima Nova Regular"/>
                  </a:rPr>
                  <a:t>, что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≥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ru-RU" sz="2400" dirty="0">
                    <a:latin typeface="Proxima Nova Regular"/>
                  </a:rPr>
                  <a:t>Правое вхождение (правая граница) </a:t>
                </a:r>
                <a:r>
                  <a:rPr lang="ru-RU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─ </a:t>
                </a:r>
                <a:r>
                  <a:rPr lang="ru-RU" sz="2400" dirty="0">
                    <a:latin typeface="Proxima Nova Regular"/>
                  </a:rPr>
                  <a:t>такое наименьшее </a:t>
                </a:r>
                <a:r>
                  <a:rPr lang="en-US" sz="2400" dirty="0" err="1">
                    <a:latin typeface="Proxima Nova Regular"/>
                  </a:rPr>
                  <a:t>i</a:t>
                </a:r>
                <a:r>
                  <a:rPr lang="ru-RU" sz="2400" dirty="0">
                    <a:latin typeface="Proxima Nova Regular"/>
                  </a:rPr>
                  <a:t>, что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sz="2400" dirty="0">
                  <a:latin typeface="Proxima Nova Regular"/>
                </a:endParaRPr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  <a:p>
                <a:pPr marL="342900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ru-RU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D525120-4001-4F92-BAA6-A829BF5E1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868" t="-2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815D1E0A-F195-4981-A9BB-B948B8D20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81467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B8285F4-91FA-4115-A159-F2F4DF474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Псевдокод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Инвариант: </a:t>
            </a:r>
            <a:r>
              <a:rPr lang="en-US" dirty="0"/>
              <a:t>a[l] &lt;= x &lt; a[r]!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905B112-9BFA-4AB0-8804-5E887AB76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Левое вхождение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25120-4001-4F92-BAA6-A829BF5E12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lower_bound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(l, r,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 == r – 1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</a:pP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(l + r) / 2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&lt; a[m]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lower_bound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(l, m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lower_bound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</a:t>
            </a:r>
            <a:r>
              <a:rPr lang="ru-R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r, x)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20173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6578</TotalTime>
  <Words>1358</Words>
  <Application>Microsoft Office PowerPoint</Application>
  <PresentationFormat>Широкоэкранный</PresentationFormat>
  <Paragraphs>216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Courier New</vt:lpstr>
      <vt:lpstr>Proxima Nova Bold</vt:lpstr>
      <vt:lpstr>Proxima Nova Light</vt:lpstr>
      <vt:lpstr>Proxima Nova Regular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Шовкопляс Григорий Филиппович</dc:creator>
  <cp:lastModifiedBy>Шовкопляс Григорий Филиппович</cp:lastModifiedBy>
  <cp:revision>67</cp:revision>
  <dcterms:created xsi:type="dcterms:W3CDTF">2020-02-21T22:57:25Z</dcterms:created>
  <dcterms:modified xsi:type="dcterms:W3CDTF">2020-09-26T14:44:11Z</dcterms:modified>
</cp:coreProperties>
</file>